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3A8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rot="2700000">
            <a:off x="274320" y="274320"/>
            <a:ext cx="109728" cy="109728"/>
          </a:xfrm>
          <a:prstGeom prst="rect">
            <a:avLst/>
          </a:prstGeom>
          <a:solidFill>
            <a:srgbClr val="6FCF3A"/>
          </a:solidFill>
          <a:ln w="12700">
            <a:solidFill>
              <a:srgbClr val="6FCF3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 rot="2700000">
            <a:off x="8778240" y="274320"/>
            <a:ext cx="109728" cy="109728"/>
          </a:xfrm>
          <a:prstGeom prst="rect">
            <a:avLst/>
          </a:prstGeom>
          <a:solidFill>
            <a:srgbClr val="6FCF3A"/>
          </a:solidFill>
          <a:ln w="12700">
            <a:solidFill>
              <a:srgbClr val="6FCF3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2700000">
            <a:off x="274320" y="4754880"/>
            <a:ext cx="109728" cy="109728"/>
          </a:xfrm>
          <a:prstGeom prst="rect">
            <a:avLst/>
          </a:prstGeom>
          <a:solidFill>
            <a:srgbClr val="6FCF3A"/>
          </a:solidFill>
          <a:ln w="12700">
            <a:solidFill>
              <a:srgbClr val="6FCF3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2700000">
            <a:off x="8778240" y="4754880"/>
            <a:ext cx="109728" cy="109728"/>
          </a:xfrm>
          <a:prstGeom prst="rect">
            <a:avLst/>
          </a:prstGeom>
          <a:solidFill>
            <a:srgbClr val="6FCF3A"/>
          </a:solidFill>
          <a:ln w="12700">
            <a:solidFill>
              <a:srgbClr val="6FCF3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 rot="2700000">
            <a:off x="1828800" y="548640"/>
            <a:ext cx="109728" cy="109728"/>
          </a:xfrm>
          <a:prstGeom prst="rect">
            <a:avLst/>
          </a:prstGeom>
          <a:solidFill>
            <a:srgbClr val="6FCF3A"/>
          </a:solidFill>
          <a:ln w="12700">
            <a:solidFill>
              <a:srgbClr val="6FCF3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 rot="2700000">
            <a:off x="7132320" y="548640"/>
            <a:ext cx="109728" cy="109728"/>
          </a:xfrm>
          <a:prstGeom prst="rect">
            <a:avLst/>
          </a:prstGeom>
          <a:solidFill>
            <a:srgbClr val="6FCF3A"/>
          </a:solidFill>
          <a:ln w="12700">
            <a:solidFill>
              <a:srgbClr val="6FCF3A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 rot="2700000">
            <a:off x="1828800" y="4480560"/>
            <a:ext cx="109728" cy="109728"/>
          </a:xfrm>
          <a:prstGeom prst="rect">
            <a:avLst/>
          </a:prstGeom>
          <a:solidFill>
            <a:srgbClr val="6FCF3A"/>
          </a:solidFill>
          <a:ln w="12700">
            <a:solidFill>
              <a:srgbClr val="6FCF3A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 rot="2700000">
            <a:off x="7132320" y="4480560"/>
            <a:ext cx="109728" cy="109728"/>
          </a:xfrm>
          <a:prstGeom prst="rect">
            <a:avLst/>
          </a:prstGeom>
          <a:solidFill>
            <a:srgbClr val="6FCF3A"/>
          </a:solidFill>
          <a:ln w="12700">
            <a:solidFill>
              <a:srgbClr val="6FCF3A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 rot="2700000">
            <a:off x="4572000" y="182880"/>
            <a:ext cx="109728" cy="109728"/>
          </a:xfrm>
          <a:prstGeom prst="rect">
            <a:avLst/>
          </a:prstGeom>
          <a:solidFill>
            <a:srgbClr val="6FCF3A"/>
          </a:solidFill>
          <a:ln w="12700">
            <a:solidFill>
              <a:srgbClr val="6FCF3A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 rot="2700000">
            <a:off x="4572000" y="4846320"/>
            <a:ext cx="109728" cy="109728"/>
          </a:xfrm>
          <a:prstGeom prst="rect">
            <a:avLst/>
          </a:prstGeom>
          <a:solidFill>
            <a:srgbClr val="6FCF3A"/>
          </a:solidFill>
          <a:ln w="12700">
            <a:solidFill>
              <a:srgbClr val="6FCF3A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37160" y="109728"/>
            <a:ext cx="8869680" cy="4937760"/>
          </a:xfrm>
          <a:prstGeom prst="rect">
            <a:avLst/>
          </a:prstGeom>
          <a:solidFill>
            <a:srgbClr val="1A3A8F"/>
          </a:solidFill>
          <a:ln w="25400">
            <a:solidFill>
              <a:srgbClr val="FFFFFF">
                <a:alpha val="40000"/>
              </a:srgbClr>
            </a:solidFill>
            <a:prstDash val="dash"/>
          </a:ln>
        </p:spPr>
      </p:sp>
      <p:sp>
        <p:nvSpPr>
          <p:cNvPr id="13" name="Shape 11"/>
          <p:cNvSpPr/>
          <p:nvPr/>
        </p:nvSpPr>
        <p:spPr>
          <a:xfrm>
            <a:off x="3886200" y="548640"/>
            <a:ext cx="1371600" cy="1371600"/>
          </a:xfrm>
          <a:prstGeom prst="ellipse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886200" y="594360"/>
            <a:ext cx="13716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000" dirty="0">
                <a:solidFill>
                  <a:srgbClr val="000000"/>
                </a:solidFill>
              </a:rPr>
              <a:t>📖</a:t>
            </a:r>
            <a:endParaRPr lang="en-US" sz="4000" dirty="0"/>
          </a:p>
        </p:txBody>
      </p:sp>
      <p:sp>
        <p:nvSpPr>
          <p:cNvPr id="15" name="Text 13"/>
          <p:cNvSpPr/>
          <p:nvPr/>
        </p:nvSpPr>
        <p:spPr>
          <a:xfrm>
            <a:off x="1371600" y="2103120"/>
            <a:ext cx="6400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Little Voices,</a:t>
            </a:r>
            <a:endParaRPr lang="en-US" sz="3600" dirty="0"/>
          </a:p>
        </p:txBody>
      </p:sp>
      <p:sp>
        <p:nvSpPr>
          <p:cNvPr id="16" name="Text 14"/>
          <p:cNvSpPr/>
          <p:nvPr/>
        </p:nvSpPr>
        <p:spPr>
          <a:xfrm>
            <a:off x="1371600" y="2651760"/>
            <a:ext cx="3474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Big </a:t>
            </a:r>
            <a:endParaRPr lang="en-US" sz="4000" dirty="0"/>
          </a:p>
        </p:txBody>
      </p:sp>
      <p:sp>
        <p:nvSpPr>
          <p:cNvPr id="17" name="Text 15"/>
          <p:cNvSpPr/>
          <p:nvPr/>
        </p:nvSpPr>
        <p:spPr>
          <a:xfrm>
            <a:off x="4754880" y="2651760"/>
            <a:ext cx="30175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4000" b="1" dirty="0">
                <a:solidFill>
                  <a:srgbClr val="6FCF3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DREAMS</a:t>
            </a:r>
            <a:endParaRPr lang="en-US" sz="4000" dirty="0"/>
          </a:p>
        </p:txBody>
      </p:sp>
      <p:sp>
        <p:nvSpPr>
          <p:cNvPr id="18" name="Shape 16"/>
          <p:cNvSpPr/>
          <p:nvPr/>
        </p:nvSpPr>
        <p:spPr>
          <a:xfrm>
            <a:off x="1828800" y="3520440"/>
            <a:ext cx="5486400" cy="594360"/>
          </a:xfrm>
          <a:prstGeom prst="rect">
            <a:avLst/>
          </a:prstGeom>
          <a:solidFill>
            <a:srgbClr val="2A5BC4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1828800" y="3520440"/>
            <a:ext cx="54864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✦  Brain Break Card Game  ✦</a:t>
            </a:r>
            <a:endParaRPr lang="en-US" sz="2000" dirty="0"/>
          </a:p>
        </p:txBody>
      </p:sp>
      <p:sp>
        <p:nvSpPr>
          <p:cNvPr id="20" name="Text 18"/>
          <p:cNvSpPr/>
          <p:nvPr/>
        </p:nvSpPr>
        <p:spPr>
          <a:xfrm>
            <a:off x="914400" y="434340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spc="100" kern="0" dirty="0">
                <a:solidFill>
                  <a:srgbClr val="AABF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Community Helpers  •  Block 3  •  Little Voices, Big DREAMS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914400" y="475488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688BB"/>
                </a:solidFill>
              </a:rPr>
              <a:t>© 2026 All Access Academics, LLC  •  LVBD Program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A3A8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rot="2700000">
            <a:off x="274320" y="182880"/>
            <a:ext cx="109728" cy="109728"/>
          </a:xfrm>
          <a:prstGeom prst="rect">
            <a:avLst/>
          </a:prstGeom>
          <a:solidFill>
            <a:srgbClr val="6FCF3A"/>
          </a:solidFill>
          <a:ln w="12700">
            <a:solidFill>
              <a:srgbClr val="6FCF3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 rot="2700000">
            <a:off x="8778240" y="182880"/>
            <a:ext cx="109728" cy="109728"/>
          </a:xfrm>
          <a:prstGeom prst="rect">
            <a:avLst/>
          </a:prstGeom>
          <a:solidFill>
            <a:srgbClr val="6FCF3A"/>
          </a:solidFill>
          <a:ln w="12700">
            <a:solidFill>
              <a:srgbClr val="6FCF3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2700000">
            <a:off x="274320" y="4846320"/>
            <a:ext cx="109728" cy="109728"/>
          </a:xfrm>
          <a:prstGeom prst="rect">
            <a:avLst/>
          </a:prstGeom>
          <a:solidFill>
            <a:srgbClr val="6FCF3A"/>
          </a:solidFill>
          <a:ln w="12700">
            <a:solidFill>
              <a:srgbClr val="6FCF3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2700000">
            <a:off x="8778240" y="4846320"/>
            <a:ext cx="109728" cy="109728"/>
          </a:xfrm>
          <a:prstGeom prst="rect">
            <a:avLst/>
          </a:prstGeom>
          <a:solidFill>
            <a:srgbClr val="6FCF3A"/>
          </a:solidFill>
          <a:ln w="12700">
            <a:solidFill>
              <a:srgbClr val="6FCF3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 rot="2700000">
            <a:off x="4572000" y="137160"/>
            <a:ext cx="109728" cy="109728"/>
          </a:xfrm>
          <a:prstGeom prst="rect">
            <a:avLst/>
          </a:prstGeom>
          <a:solidFill>
            <a:srgbClr val="6FCF3A"/>
          </a:solidFill>
          <a:ln w="12700">
            <a:solidFill>
              <a:srgbClr val="6FCF3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 rot="2700000">
            <a:off x="1645920" y="2560320"/>
            <a:ext cx="109728" cy="109728"/>
          </a:xfrm>
          <a:prstGeom prst="rect">
            <a:avLst/>
          </a:prstGeom>
          <a:solidFill>
            <a:srgbClr val="6FCF3A"/>
          </a:solidFill>
          <a:ln w="12700">
            <a:solidFill>
              <a:srgbClr val="6FCF3A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 rot="2700000">
            <a:off x="7406640" y="2560320"/>
            <a:ext cx="109728" cy="109728"/>
          </a:xfrm>
          <a:prstGeom prst="rect">
            <a:avLst/>
          </a:prstGeom>
          <a:solidFill>
            <a:srgbClr val="6FCF3A"/>
          </a:solidFill>
          <a:ln w="12700">
            <a:solidFill>
              <a:srgbClr val="6FCF3A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37160" y="109728"/>
            <a:ext cx="8869680" cy="4937760"/>
          </a:xfrm>
          <a:prstGeom prst="rect">
            <a:avLst/>
          </a:prstGeom>
          <a:solidFill>
            <a:srgbClr val="1A3A8F"/>
          </a:solidFill>
          <a:ln w="25400">
            <a:solidFill>
              <a:srgbClr val="FFFFFF">
                <a:alpha val="40000"/>
              </a:srgbClr>
            </a:solidFill>
            <a:prstDash val="dash"/>
          </a:ln>
        </p:spPr>
      </p:sp>
      <p:sp>
        <p:nvSpPr>
          <p:cNvPr id="10" name="Text 8"/>
          <p:cNvSpPr/>
          <p:nvPr/>
        </p:nvSpPr>
        <p:spPr>
          <a:xfrm>
            <a:off x="3474720" y="274320"/>
            <a:ext cx="219456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400" dirty="0">
                <a:solidFill>
                  <a:srgbClr val="000000"/>
                </a:solidFill>
              </a:rPr>
              <a:t>🎉</a:t>
            </a:r>
            <a:endParaRPr lang="en-US" sz="6400" dirty="0"/>
          </a:p>
        </p:txBody>
      </p:sp>
      <p:sp>
        <p:nvSpPr>
          <p:cNvPr id="11" name="Text 9"/>
          <p:cNvSpPr/>
          <p:nvPr/>
        </p:nvSpPr>
        <p:spPr>
          <a:xfrm>
            <a:off x="914400" y="1371600"/>
            <a:ext cx="73152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Amazing Work!</a:t>
            </a:r>
            <a:endParaRPr lang="en-US" sz="4400" dirty="0"/>
          </a:p>
        </p:txBody>
      </p:sp>
      <p:sp>
        <p:nvSpPr>
          <p:cNvPr id="12" name="Text 10"/>
          <p:cNvSpPr/>
          <p:nvPr/>
        </p:nvSpPr>
        <p:spPr>
          <a:xfrm>
            <a:off x="1371600" y="2103120"/>
            <a:ext cx="6400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AABF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cards played! Great listening, movement, and teamwork!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1371600" y="2743200"/>
            <a:ext cx="2011680" cy="1371600"/>
          </a:xfrm>
          <a:prstGeom prst="rect">
            <a:avLst/>
          </a:prstGeom>
          <a:solidFill>
            <a:srgbClr val="2A5BC4">
              <a:alpha val="70000"/>
            </a:srgbClr>
          </a:solidFill>
          <a:ln w="12700">
            <a:solidFill>
              <a:srgbClr val="FFFFFF">
                <a:alpha val="5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371600" y="2788920"/>
            <a:ext cx="20116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6FCF3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5</a:t>
            </a:r>
            <a:endParaRPr lang="en-US" sz="4000" dirty="0"/>
          </a:p>
        </p:txBody>
      </p:sp>
      <p:sp>
        <p:nvSpPr>
          <p:cNvPr id="15" name="Text 13"/>
          <p:cNvSpPr/>
          <p:nvPr/>
        </p:nvSpPr>
        <p:spPr>
          <a:xfrm>
            <a:off x="1371600" y="3520440"/>
            <a:ext cx="20116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 Words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Practiced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3840480" y="2743200"/>
            <a:ext cx="2011680" cy="1371600"/>
          </a:xfrm>
          <a:prstGeom prst="rect">
            <a:avLst/>
          </a:prstGeom>
          <a:solidFill>
            <a:srgbClr val="2A5BC4">
              <a:alpha val="70000"/>
            </a:srgbClr>
          </a:solidFill>
          <a:ln w="12700">
            <a:solidFill>
              <a:srgbClr val="FFFFFF">
                <a:alpha val="5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840480" y="2788920"/>
            <a:ext cx="20116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6FCF3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</a:t>
            </a:r>
            <a:endParaRPr lang="en-US" sz="4000" dirty="0"/>
          </a:p>
        </p:txBody>
      </p:sp>
      <p:sp>
        <p:nvSpPr>
          <p:cNvPr id="18" name="Text 16"/>
          <p:cNvSpPr/>
          <p:nvPr/>
        </p:nvSpPr>
        <p:spPr>
          <a:xfrm>
            <a:off x="3840480" y="3520440"/>
            <a:ext cx="20116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Community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Places Learned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6309360" y="2743200"/>
            <a:ext cx="2011680" cy="1371600"/>
          </a:xfrm>
          <a:prstGeom prst="rect">
            <a:avLst/>
          </a:prstGeom>
          <a:solidFill>
            <a:srgbClr val="2A5BC4">
              <a:alpha val="70000"/>
            </a:srgbClr>
          </a:solidFill>
          <a:ln w="12700">
            <a:solidFill>
              <a:srgbClr val="FFFFFF">
                <a:alpha val="5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309360" y="2788920"/>
            <a:ext cx="20116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6FCF3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100%</a:t>
            </a:r>
            <a:endParaRPr lang="en-US" sz="4000" dirty="0"/>
          </a:p>
        </p:txBody>
      </p:sp>
      <p:sp>
        <p:nvSpPr>
          <p:cNvPr id="21" name="Text 19"/>
          <p:cNvSpPr/>
          <p:nvPr/>
        </p:nvSpPr>
        <p:spPr>
          <a:xfrm>
            <a:off x="6309360" y="3520440"/>
            <a:ext cx="20116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TPR in Action!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3017520" y="4297680"/>
            <a:ext cx="3108960" cy="475488"/>
          </a:xfrm>
          <a:prstGeom prst="roundRect">
            <a:avLst>
              <a:gd name="adj" fmla="val 19231"/>
            </a:avLst>
          </a:prstGeom>
          <a:solidFill>
            <a:srgbClr val="4CAF50"/>
          </a:solidFill>
          <a:ln w="12700">
            <a:solidFill>
              <a:srgbClr val="6FCF3A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017520" y="4297680"/>
            <a:ext cx="31089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🔄  Play Again!</a:t>
            </a:r>
            <a:endParaRPr lang="en-US" sz="1800" dirty="0"/>
          </a:p>
        </p:txBody>
      </p:sp>
      <p:sp>
        <p:nvSpPr>
          <p:cNvPr id="24" name="Text 22"/>
          <p:cNvSpPr/>
          <p:nvPr/>
        </p:nvSpPr>
        <p:spPr>
          <a:xfrm>
            <a:off x="914400" y="4892040"/>
            <a:ext cx="73152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6688BB"/>
                </a:solidFill>
              </a:rPr>
              <a:t>© 2026 All Access Academics, LLC  •  Little Voices, Big DREAMS (LVBD)  •  Block 3: Community Helpers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F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926080" cy="5143500"/>
          </a:xfrm>
          <a:prstGeom prst="rect">
            <a:avLst/>
          </a:prstGeom>
          <a:solidFill>
            <a:srgbClr val="1A3A8F"/>
          </a:solidFill>
          <a:ln w="12700">
            <a:solidFill>
              <a:srgbClr val="1A3A8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0" y="914400"/>
            <a:ext cx="292608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🧠 BRAIN</a:t>
            </a:r>
            <a:endParaRPr lang="en-US" sz="2600" dirty="0"/>
          </a:p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BREAK</a:t>
            </a:r>
            <a:endParaRPr lang="en-US" sz="2600" dirty="0"/>
          </a:p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CARD GAME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182880" y="3108960"/>
            <a:ext cx="2560320" cy="457200"/>
          </a:xfrm>
          <a:prstGeom prst="roundRect">
            <a:avLst>
              <a:gd name="adj" fmla="val 16000"/>
            </a:avLst>
          </a:prstGeom>
          <a:solidFill>
            <a:srgbClr val="4CAF50"/>
          </a:solidFill>
          <a:ln w="12700">
            <a:solidFill>
              <a:srgbClr val="4CAF5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82880" y="3108960"/>
            <a:ext cx="2560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Movement, Fun &amp; Focus!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3200400" y="182880"/>
            <a:ext cx="5669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3A8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🎯  GOAL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3200400" y="594360"/>
            <a:ext cx="5669280" cy="594360"/>
          </a:xfrm>
          <a:prstGeom prst="rect">
            <a:avLst/>
          </a:prstGeom>
          <a:solidFill>
            <a:srgbClr val="D6E8FF"/>
          </a:solidFill>
          <a:ln w="12700">
            <a:solidFill>
              <a:srgbClr val="5B9BE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200400" y="594360"/>
            <a:ext cx="56692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1A3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Children draw a card and move to the correct community place!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3200400" y="1371600"/>
            <a:ext cx="384048" cy="384048"/>
          </a:xfrm>
          <a:prstGeom prst="ellipse">
            <a:avLst/>
          </a:prstGeom>
          <a:solidFill>
            <a:srgbClr val="2A5BC4"/>
          </a:solidFill>
          <a:ln w="12700">
            <a:solidFill>
              <a:srgbClr val="2A5BC4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200400" y="137160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3703320" y="1362456"/>
            <a:ext cx="502920" cy="347472"/>
          </a:xfrm>
          <a:prstGeom prst="roundRect">
            <a:avLst>
              <a:gd name="adj" fmla="val 13158"/>
            </a:avLst>
          </a:prstGeom>
          <a:solidFill>
            <a:srgbClr val="5B9BE8"/>
          </a:solidFill>
          <a:ln w="12700">
            <a:solidFill>
              <a:srgbClr val="5B9BE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703320" y="1362456"/>
            <a:ext cx="502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SETUP</a:t>
            </a:r>
            <a:endParaRPr lang="en-US" sz="700" dirty="0"/>
          </a:p>
        </p:txBody>
      </p:sp>
      <p:sp>
        <p:nvSpPr>
          <p:cNvPr id="13" name="Text 11"/>
          <p:cNvSpPr/>
          <p:nvPr/>
        </p:nvSpPr>
        <p:spPr>
          <a:xfrm>
            <a:off x="4251960" y="132588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3A8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Set Up Places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4251960" y="1581912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45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Place SCHOOL, SUPERMARKET, and DOCTOR posters in different spots around the classroom.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3200400" y="2240280"/>
            <a:ext cx="384048" cy="384048"/>
          </a:xfrm>
          <a:prstGeom prst="ellipse">
            <a:avLst/>
          </a:prstGeom>
          <a:solidFill>
            <a:srgbClr val="2A5BC4"/>
          </a:solidFill>
          <a:ln w="12700">
            <a:solidFill>
              <a:srgbClr val="2A5BC4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200400" y="224028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3703320" y="2231136"/>
            <a:ext cx="502920" cy="347472"/>
          </a:xfrm>
          <a:prstGeom prst="roundRect">
            <a:avLst>
              <a:gd name="adj" fmla="val 13158"/>
            </a:avLst>
          </a:prstGeom>
          <a:solidFill>
            <a:srgbClr val="5B9BE8"/>
          </a:solidFill>
          <a:ln w="12700">
            <a:solidFill>
              <a:srgbClr val="5B9BE8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703320" y="2231136"/>
            <a:ext cx="502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DRAW</a:t>
            </a:r>
            <a:endParaRPr lang="en-US" sz="700" dirty="0"/>
          </a:p>
        </p:txBody>
      </p:sp>
      <p:sp>
        <p:nvSpPr>
          <p:cNvPr id="19" name="Text 17"/>
          <p:cNvSpPr/>
          <p:nvPr/>
        </p:nvSpPr>
        <p:spPr>
          <a:xfrm>
            <a:off x="4251960" y="219456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3A8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Draw a Card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4251960" y="2450592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45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Students take turns drawing a card from the deck.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3200400" y="3108960"/>
            <a:ext cx="384048" cy="384048"/>
          </a:xfrm>
          <a:prstGeom prst="ellipse">
            <a:avLst/>
          </a:prstGeom>
          <a:solidFill>
            <a:srgbClr val="2A5BC4"/>
          </a:solidFill>
          <a:ln w="12700">
            <a:solidFill>
              <a:srgbClr val="2A5BC4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200400" y="310896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</a:t>
            </a:r>
            <a:endParaRPr lang="en-US" sz="1400" dirty="0"/>
          </a:p>
        </p:txBody>
      </p:sp>
      <p:sp>
        <p:nvSpPr>
          <p:cNvPr id="23" name="Shape 21"/>
          <p:cNvSpPr/>
          <p:nvPr/>
        </p:nvSpPr>
        <p:spPr>
          <a:xfrm>
            <a:off x="3703320" y="3099816"/>
            <a:ext cx="502920" cy="347472"/>
          </a:xfrm>
          <a:prstGeom prst="roundRect">
            <a:avLst>
              <a:gd name="adj" fmla="val 13158"/>
            </a:avLst>
          </a:prstGeom>
          <a:solidFill>
            <a:srgbClr val="5B9BE8"/>
          </a:solidFill>
          <a:ln w="12700">
            <a:solidFill>
              <a:srgbClr val="5B9BE8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703320" y="3099816"/>
            <a:ext cx="502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SAY</a:t>
            </a:r>
            <a:endParaRPr lang="en-US" sz="700" dirty="0"/>
          </a:p>
        </p:txBody>
      </p:sp>
      <p:sp>
        <p:nvSpPr>
          <p:cNvPr id="25" name="Text 23"/>
          <p:cNvSpPr/>
          <p:nvPr/>
        </p:nvSpPr>
        <p:spPr>
          <a:xfrm>
            <a:off x="4251960" y="306324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3A8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Teacher Commands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4251960" y="3319272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45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Teacher reads the card and says where to go. Example: "Go to the School!"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3200400" y="3977640"/>
            <a:ext cx="384048" cy="384048"/>
          </a:xfrm>
          <a:prstGeom prst="ellipse">
            <a:avLst/>
          </a:prstGeom>
          <a:solidFill>
            <a:srgbClr val="2A5BC4"/>
          </a:solidFill>
          <a:ln w="12700">
            <a:solidFill>
              <a:srgbClr val="2A5BC4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3200400" y="397764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</a:t>
            </a:r>
            <a:endParaRPr lang="en-US" sz="1400" dirty="0"/>
          </a:p>
        </p:txBody>
      </p:sp>
      <p:sp>
        <p:nvSpPr>
          <p:cNvPr id="29" name="Shape 27"/>
          <p:cNvSpPr/>
          <p:nvPr/>
        </p:nvSpPr>
        <p:spPr>
          <a:xfrm>
            <a:off x="3703320" y="3968496"/>
            <a:ext cx="502920" cy="347472"/>
          </a:xfrm>
          <a:prstGeom prst="roundRect">
            <a:avLst>
              <a:gd name="adj" fmla="val 13158"/>
            </a:avLst>
          </a:prstGeom>
          <a:solidFill>
            <a:srgbClr val="5B9BE8"/>
          </a:solidFill>
          <a:ln w="12700">
            <a:solidFill>
              <a:srgbClr val="5B9BE8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3703320" y="3968496"/>
            <a:ext cx="502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MOVE</a:t>
            </a:r>
            <a:endParaRPr lang="en-US" sz="700" dirty="0"/>
          </a:p>
        </p:txBody>
      </p:sp>
      <p:sp>
        <p:nvSpPr>
          <p:cNvPr id="31" name="Text 29"/>
          <p:cNvSpPr/>
          <p:nvPr/>
        </p:nvSpPr>
        <p:spPr>
          <a:xfrm>
            <a:off x="4251960" y="393192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3A8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Students Move!</a:t>
            </a:r>
            <a:endParaRPr lang="en-US" sz="1300" dirty="0"/>
          </a:p>
        </p:txBody>
      </p:sp>
      <p:sp>
        <p:nvSpPr>
          <p:cNvPr id="32" name="Text 30"/>
          <p:cNvSpPr/>
          <p:nvPr/>
        </p:nvSpPr>
        <p:spPr>
          <a:xfrm>
            <a:off x="4251960" y="4187952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45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Students do the action and move to that community place.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3200400" y="4663440"/>
            <a:ext cx="5669280" cy="347472"/>
          </a:xfrm>
          <a:prstGeom prst="rect">
            <a:avLst/>
          </a:prstGeom>
          <a:solidFill>
            <a:srgbClr val="FFF8DC"/>
          </a:solidFill>
          <a:ln w="12700">
            <a:solidFill>
              <a:srgbClr val="FFD700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3200400" y="4663440"/>
            <a:ext cx="56692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6655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 TIP: Encourage quick listening, movement, and teamwork! Celebrate every effort!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74320"/>
            <a:ext cx="3474720" cy="4572000"/>
          </a:xfrm>
          <a:prstGeom prst="rect">
            <a:avLst/>
          </a:prstGeom>
          <a:solidFill>
            <a:srgbClr val="FFFFFF"/>
          </a:solidFill>
          <a:ln w="12700">
            <a:solidFill>
              <a:srgbClr val="C8D8F0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12000"/>
              </a:srgbClr>
            </a:outerShdw>
          </a:effectLst>
        </p:spPr>
      </p:sp>
      <p:sp>
        <p:nvSpPr>
          <p:cNvPr id="3" name="Shape 1"/>
          <p:cNvSpPr/>
          <p:nvPr/>
        </p:nvSpPr>
        <p:spPr>
          <a:xfrm>
            <a:off x="502920" y="411480"/>
            <a:ext cx="3200400" cy="3291840"/>
          </a:xfrm>
          <a:prstGeom prst="rect">
            <a:avLst/>
          </a:prstGeom>
          <a:solidFill>
            <a:srgbClr val="EEF4FF"/>
          </a:solidFill>
          <a:ln w="19050">
            <a:solidFill>
              <a:srgbClr val="5B9BE8"/>
            </a:solidFill>
            <a:prstDash val="dash"/>
          </a:ln>
        </p:spPr>
      </p:sp>
      <p:sp>
        <p:nvSpPr>
          <p:cNvPr id="4" name="Text 2"/>
          <p:cNvSpPr/>
          <p:nvPr/>
        </p:nvSpPr>
        <p:spPr>
          <a:xfrm>
            <a:off x="502920" y="502920"/>
            <a:ext cx="3200400" cy="3108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0" dirty="0">
                <a:solidFill>
                  <a:srgbClr val="000000"/>
                </a:solidFill>
              </a:rPr>
              <a:t>🏃</a:t>
            </a:r>
            <a:endParaRPr lang="en-US" sz="10000" dirty="0"/>
          </a:p>
        </p:txBody>
      </p:sp>
      <p:sp>
        <p:nvSpPr>
          <p:cNvPr id="5" name="Shape 3"/>
          <p:cNvSpPr/>
          <p:nvPr/>
        </p:nvSpPr>
        <p:spPr>
          <a:xfrm>
            <a:off x="365760" y="3657600"/>
            <a:ext cx="3474720" cy="1188720"/>
          </a:xfrm>
          <a:prstGeom prst="rect">
            <a:avLst/>
          </a:prstGeom>
          <a:solidFill>
            <a:srgbClr val="1A3A8F"/>
          </a:solidFill>
          <a:ln w="12700">
            <a:solidFill>
              <a:srgbClr val="1A3A8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3657600"/>
            <a:ext cx="347472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Go</a:t>
            </a:r>
            <a:endParaRPr lang="en-US" sz="5400" dirty="0"/>
          </a:p>
        </p:txBody>
      </p:sp>
      <p:sp>
        <p:nvSpPr>
          <p:cNvPr id="7" name="Shape 5"/>
          <p:cNvSpPr/>
          <p:nvPr/>
        </p:nvSpPr>
        <p:spPr>
          <a:xfrm>
            <a:off x="3474720" y="228600"/>
            <a:ext cx="457200" cy="457200"/>
          </a:xfrm>
          <a:prstGeom prst="ellipse">
            <a:avLst/>
          </a:prstGeom>
          <a:solidFill>
            <a:srgbClr val="6FCF3A"/>
          </a:solidFill>
          <a:ln w="12700">
            <a:solidFill>
              <a:srgbClr val="6FCF3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A3A00"/>
                </a:solidFill>
              </a:rPr>
              <a:t>1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4297680" y="274320"/>
            <a:ext cx="45720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800" b="1" dirty="0">
                <a:solidFill>
                  <a:srgbClr val="1A3A8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Go</a:t>
            </a:r>
            <a:endParaRPr lang="en-US" sz="4800" dirty="0"/>
          </a:p>
        </p:txBody>
      </p:sp>
      <p:sp>
        <p:nvSpPr>
          <p:cNvPr id="10" name="Shape 8"/>
          <p:cNvSpPr/>
          <p:nvPr/>
        </p:nvSpPr>
        <p:spPr>
          <a:xfrm>
            <a:off x="4297680" y="1005840"/>
            <a:ext cx="1463040" cy="292608"/>
          </a:xfrm>
          <a:prstGeom prst="roundRect">
            <a:avLst>
              <a:gd name="adj" fmla="val 18750"/>
            </a:avLst>
          </a:prstGeom>
          <a:solidFill>
            <a:srgbClr val="1A3A8F"/>
          </a:solidFill>
          <a:ln w="12700">
            <a:solidFill>
              <a:srgbClr val="1A3A8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297680" y="1005840"/>
            <a:ext cx="1463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spc="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 WORD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4297680" y="1417320"/>
            <a:ext cx="4572000" cy="777240"/>
          </a:xfrm>
          <a:prstGeom prst="rect">
            <a:avLst/>
          </a:prstGeom>
          <a:solidFill>
            <a:srgbClr val="EEF4FF"/>
          </a:solidFill>
          <a:ln w="12700">
            <a:solidFill>
              <a:srgbClr val="C8D8F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389120" y="1463040"/>
            <a:ext cx="43891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A3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📋  Card Description: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389120" y="1709928"/>
            <a:ext cx="43891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334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Children run with backpacks to a community place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297680" y="2331720"/>
            <a:ext cx="4572000" cy="1005840"/>
          </a:xfrm>
          <a:prstGeom prst="rect">
            <a:avLst/>
          </a:prstGeom>
          <a:solidFill>
            <a:srgbClr val="E8F5E9"/>
          </a:solidFill>
          <a:ln w="12700">
            <a:solidFill>
              <a:srgbClr val="A5D6A7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389120" y="2377440"/>
            <a:ext cx="43891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B5E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🏃  TPR Movement Cue: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389120" y="2633472"/>
            <a:ext cx="43891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 in place toward the correct community poster!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4297680" y="3474720"/>
            <a:ext cx="4572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3A8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🎤  Sample Teacher Commands: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297680" y="3794760"/>
            <a:ext cx="1463040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5B9BE8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4297680" y="3794760"/>
            <a:ext cx="1463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🏫</a:t>
            </a:r>
            <a:endParaRPr lang="en-US" sz="2200" dirty="0"/>
          </a:p>
        </p:txBody>
      </p:sp>
      <p:sp>
        <p:nvSpPr>
          <p:cNvPr id="21" name="Text 19"/>
          <p:cNvSpPr/>
          <p:nvPr/>
        </p:nvSpPr>
        <p:spPr>
          <a:xfrm>
            <a:off x="4297680" y="4160520"/>
            <a:ext cx="146304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1A3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 to the</a:t>
            </a:r>
            <a:endParaRPr lang="en-US" sz="950" dirty="0"/>
          </a:p>
          <a:p>
            <a:pPr algn="ctr" indent="0" marL="0">
              <a:buNone/>
            </a:pPr>
            <a:r>
              <a:rPr lang="en-US" sz="950" b="1" dirty="0">
                <a:solidFill>
                  <a:srgbClr val="1A3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School!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5870448" y="3794760"/>
            <a:ext cx="1463040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5B9BE8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870448" y="3794760"/>
            <a:ext cx="1463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🛒</a:t>
            </a:r>
            <a:endParaRPr lang="en-US" sz="2200" dirty="0"/>
          </a:p>
        </p:txBody>
      </p:sp>
      <p:sp>
        <p:nvSpPr>
          <p:cNvPr id="24" name="Text 22"/>
          <p:cNvSpPr/>
          <p:nvPr/>
        </p:nvSpPr>
        <p:spPr>
          <a:xfrm>
            <a:off x="5870448" y="4160520"/>
            <a:ext cx="146304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1A3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 to the</a:t>
            </a:r>
            <a:endParaRPr lang="en-US" sz="950" dirty="0"/>
          </a:p>
          <a:p>
            <a:pPr algn="ctr" indent="0" marL="0">
              <a:buNone/>
            </a:pPr>
            <a:r>
              <a:rPr lang="en-US" sz="950" b="1" dirty="0">
                <a:solidFill>
                  <a:srgbClr val="1A3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Supermarket!</a:t>
            </a:r>
            <a:endParaRPr lang="en-US" sz="950" dirty="0"/>
          </a:p>
        </p:txBody>
      </p:sp>
      <p:sp>
        <p:nvSpPr>
          <p:cNvPr id="25" name="Shape 23"/>
          <p:cNvSpPr/>
          <p:nvPr/>
        </p:nvSpPr>
        <p:spPr>
          <a:xfrm>
            <a:off x="7443216" y="3794760"/>
            <a:ext cx="1463040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5B9BE8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7443216" y="3794760"/>
            <a:ext cx="1463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🏥</a:t>
            </a:r>
            <a:endParaRPr lang="en-US" sz="2200" dirty="0"/>
          </a:p>
        </p:txBody>
      </p:sp>
      <p:sp>
        <p:nvSpPr>
          <p:cNvPr id="27" name="Text 25"/>
          <p:cNvSpPr/>
          <p:nvPr/>
        </p:nvSpPr>
        <p:spPr>
          <a:xfrm>
            <a:off x="7443216" y="4160520"/>
            <a:ext cx="146304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1A3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 to the</a:t>
            </a:r>
            <a:endParaRPr lang="en-US" sz="950" dirty="0"/>
          </a:p>
          <a:p>
            <a:pPr algn="ctr" indent="0" marL="0">
              <a:buNone/>
            </a:pPr>
            <a:r>
              <a:rPr lang="en-US" sz="950" b="1" dirty="0">
                <a:solidFill>
                  <a:srgbClr val="1A3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Doctor!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274320" y="4919472"/>
            <a:ext cx="8595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8899BB"/>
                </a:solidFill>
              </a:rPr>
              <a:t>Card 1 of 5  •  Community Helpers  •  Little Voices, Big DREAMS (LVBD)  •  © 2026 All Access Academics, LLC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74320"/>
            <a:ext cx="3474720" cy="4572000"/>
          </a:xfrm>
          <a:prstGeom prst="rect">
            <a:avLst/>
          </a:prstGeom>
          <a:solidFill>
            <a:srgbClr val="FFFFFF"/>
          </a:solidFill>
          <a:ln w="12700">
            <a:solidFill>
              <a:srgbClr val="C8D8F0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12000"/>
              </a:srgbClr>
            </a:outerShdw>
          </a:effectLst>
        </p:spPr>
      </p:sp>
      <p:sp>
        <p:nvSpPr>
          <p:cNvPr id="3" name="Shape 1"/>
          <p:cNvSpPr/>
          <p:nvPr/>
        </p:nvSpPr>
        <p:spPr>
          <a:xfrm>
            <a:off x="502920" y="411480"/>
            <a:ext cx="3200400" cy="3291840"/>
          </a:xfrm>
          <a:prstGeom prst="rect">
            <a:avLst/>
          </a:prstGeom>
          <a:solidFill>
            <a:srgbClr val="EEF4FF"/>
          </a:solidFill>
          <a:ln w="19050">
            <a:solidFill>
              <a:srgbClr val="5B9BE8"/>
            </a:solidFill>
            <a:prstDash val="dash"/>
          </a:ln>
        </p:spPr>
      </p:sp>
      <p:sp>
        <p:nvSpPr>
          <p:cNvPr id="4" name="Text 2"/>
          <p:cNvSpPr/>
          <p:nvPr/>
        </p:nvSpPr>
        <p:spPr>
          <a:xfrm>
            <a:off x="502920" y="502920"/>
            <a:ext cx="3200400" cy="3108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0" dirty="0">
                <a:solidFill>
                  <a:srgbClr val="000000"/>
                </a:solidFill>
              </a:rPr>
              <a:t>👀</a:t>
            </a:r>
            <a:endParaRPr lang="en-US" sz="10000" dirty="0"/>
          </a:p>
        </p:txBody>
      </p:sp>
      <p:sp>
        <p:nvSpPr>
          <p:cNvPr id="5" name="Shape 3"/>
          <p:cNvSpPr/>
          <p:nvPr/>
        </p:nvSpPr>
        <p:spPr>
          <a:xfrm>
            <a:off x="365760" y="3657600"/>
            <a:ext cx="3474720" cy="1188720"/>
          </a:xfrm>
          <a:prstGeom prst="rect">
            <a:avLst/>
          </a:prstGeom>
          <a:solidFill>
            <a:srgbClr val="1A3A8F"/>
          </a:solidFill>
          <a:ln w="12700">
            <a:solidFill>
              <a:srgbClr val="1A3A8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3657600"/>
            <a:ext cx="347472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See</a:t>
            </a:r>
            <a:endParaRPr lang="en-US" sz="5400" dirty="0"/>
          </a:p>
        </p:txBody>
      </p:sp>
      <p:sp>
        <p:nvSpPr>
          <p:cNvPr id="7" name="Shape 5"/>
          <p:cNvSpPr/>
          <p:nvPr/>
        </p:nvSpPr>
        <p:spPr>
          <a:xfrm>
            <a:off x="3474720" y="228600"/>
            <a:ext cx="457200" cy="457200"/>
          </a:xfrm>
          <a:prstGeom prst="ellipse">
            <a:avLst/>
          </a:prstGeom>
          <a:solidFill>
            <a:srgbClr val="6FCF3A"/>
          </a:solidFill>
          <a:ln w="12700">
            <a:solidFill>
              <a:srgbClr val="6FCF3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A3A00"/>
                </a:solidFill>
              </a:rPr>
              <a:t>2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4297680" y="274320"/>
            <a:ext cx="45720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800" b="1" dirty="0">
                <a:solidFill>
                  <a:srgbClr val="1A3A8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See</a:t>
            </a:r>
            <a:endParaRPr lang="en-US" sz="4800" dirty="0"/>
          </a:p>
        </p:txBody>
      </p:sp>
      <p:sp>
        <p:nvSpPr>
          <p:cNvPr id="10" name="Shape 8"/>
          <p:cNvSpPr/>
          <p:nvPr/>
        </p:nvSpPr>
        <p:spPr>
          <a:xfrm>
            <a:off x="4297680" y="1005840"/>
            <a:ext cx="1463040" cy="292608"/>
          </a:xfrm>
          <a:prstGeom prst="roundRect">
            <a:avLst>
              <a:gd name="adj" fmla="val 18750"/>
            </a:avLst>
          </a:prstGeom>
          <a:solidFill>
            <a:srgbClr val="1A3A8F"/>
          </a:solidFill>
          <a:ln w="12700">
            <a:solidFill>
              <a:srgbClr val="1A3A8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297680" y="1005840"/>
            <a:ext cx="1463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spc="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 WORD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4297680" y="1417320"/>
            <a:ext cx="4572000" cy="777240"/>
          </a:xfrm>
          <a:prstGeom prst="rect">
            <a:avLst/>
          </a:prstGeom>
          <a:solidFill>
            <a:srgbClr val="EEF4FF"/>
          </a:solidFill>
          <a:ln w="12700">
            <a:solidFill>
              <a:srgbClr val="C8D8F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389120" y="1463040"/>
            <a:ext cx="43891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A3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📋  Card Description: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389120" y="1709928"/>
            <a:ext cx="43891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334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Children make 'binoculars' with their hands and look around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297680" y="2331720"/>
            <a:ext cx="4572000" cy="1005840"/>
          </a:xfrm>
          <a:prstGeom prst="rect">
            <a:avLst/>
          </a:prstGeom>
          <a:solidFill>
            <a:srgbClr val="E8F5E9"/>
          </a:solidFill>
          <a:ln w="12700">
            <a:solidFill>
              <a:srgbClr val="A5D6A7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389120" y="2377440"/>
            <a:ext cx="43891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B5E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🏃  TPR Movement Cue: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389120" y="2633472"/>
            <a:ext cx="43891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Make binoculars with your hands and look for the place!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4297680" y="3474720"/>
            <a:ext cx="4572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3A8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🎤  Sample Teacher Commands: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297680" y="3794760"/>
            <a:ext cx="1463040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5B9BE8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4297680" y="3794760"/>
            <a:ext cx="1463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🏫</a:t>
            </a:r>
            <a:endParaRPr lang="en-US" sz="2200" dirty="0"/>
          </a:p>
        </p:txBody>
      </p:sp>
      <p:sp>
        <p:nvSpPr>
          <p:cNvPr id="21" name="Text 19"/>
          <p:cNvSpPr/>
          <p:nvPr/>
        </p:nvSpPr>
        <p:spPr>
          <a:xfrm>
            <a:off x="4297680" y="4160520"/>
            <a:ext cx="146304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1A3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See to the</a:t>
            </a:r>
            <a:endParaRPr lang="en-US" sz="950" dirty="0"/>
          </a:p>
          <a:p>
            <a:pPr algn="ctr" indent="0" marL="0">
              <a:buNone/>
            </a:pPr>
            <a:r>
              <a:rPr lang="en-US" sz="950" b="1" dirty="0">
                <a:solidFill>
                  <a:srgbClr val="1A3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School!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5870448" y="3794760"/>
            <a:ext cx="1463040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5B9BE8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870448" y="3794760"/>
            <a:ext cx="1463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🛒</a:t>
            </a:r>
            <a:endParaRPr lang="en-US" sz="2200" dirty="0"/>
          </a:p>
        </p:txBody>
      </p:sp>
      <p:sp>
        <p:nvSpPr>
          <p:cNvPr id="24" name="Text 22"/>
          <p:cNvSpPr/>
          <p:nvPr/>
        </p:nvSpPr>
        <p:spPr>
          <a:xfrm>
            <a:off x="5870448" y="4160520"/>
            <a:ext cx="146304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1A3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See to the</a:t>
            </a:r>
            <a:endParaRPr lang="en-US" sz="950" dirty="0"/>
          </a:p>
          <a:p>
            <a:pPr algn="ctr" indent="0" marL="0">
              <a:buNone/>
            </a:pPr>
            <a:r>
              <a:rPr lang="en-US" sz="950" b="1" dirty="0">
                <a:solidFill>
                  <a:srgbClr val="1A3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Supermarket!</a:t>
            </a:r>
            <a:endParaRPr lang="en-US" sz="950" dirty="0"/>
          </a:p>
        </p:txBody>
      </p:sp>
      <p:sp>
        <p:nvSpPr>
          <p:cNvPr id="25" name="Shape 23"/>
          <p:cNvSpPr/>
          <p:nvPr/>
        </p:nvSpPr>
        <p:spPr>
          <a:xfrm>
            <a:off x="7443216" y="3794760"/>
            <a:ext cx="1463040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5B9BE8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7443216" y="3794760"/>
            <a:ext cx="1463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🏥</a:t>
            </a:r>
            <a:endParaRPr lang="en-US" sz="2200" dirty="0"/>
          </a:p>
        </p:txBody>
      </p:sp>
      <p:sp>
        <p:nvSpPr>
          <p:cNvPr id="27" name="Text 25"/>
          <p:cNvSpPr/>
          <p:nvPr/>
        </p:nvSpPr>
        <p:spPr>
          <a:xfrm>
            <a:off x="7443216" y="4160520"/>
            <a:ext cx="146304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1A3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See to the</a:t>
            </a:r>
            <a:endParaRPr lang="en-US" sz="950" dirty="0"/>
          </a:p>
          <a:p>
            <a:pPr algn="ctr" indent="0" marL="0">
              <a:buNone/>
            </a:pPr>
            <a:r>
              <a:rPr lang="en-US" sz="950" b="1" dirty="0">
                <a:solidFill>
                  <a:srgbClr val="1A3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Doctor!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274320" y="4919472"/>
            <a:ext cx="8595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8899BB"/>
                </a:solidFill>
              </a:rPr>
              <a:t>Card 2 of 5  •  Community Helpers  •  Little Voices, Big DREAMS (LVBD)  •  © 2026 All Access Academics, LLC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74320"/>
            <a:ext cx="3474720" cy="4572000"/>
          </a:xfrm>
          <a:prstGeom prst="rect">
            <a:avLst/>
          </a:prstGeom>
          <a:solidFill>
            <a:srgbClr val="FFFFFF"/>
          </a:solidFill>
          <a:ln w="12700">
            <a:solidFill>
              <a:srgbClr val="C8D8F0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12000"/>
              </a:srgbClr>
            </a:outerShdw>
          </a:effectLst>
        </p:spPr>
      </p:sp>
      <p:sp>
        <p:nvSpPr>
          <p:cNvPr id="3" name="Shape 1"/>
          <p:cNvSpPr/>
          <p:nvPr/>
        </p:nvSpPr>
        <p:spPr>
          <a:xfrm>
            <a:off x="502920" y="411480"/>
            <a:ext cx="3200400" cy="3291840"/>
          </a:xfrm>
          <a:prstGeom prst="rect">
            <a:avLst/>
          </a:prstGeom>
          <a:solidFill>
            <a:srgbClr val="EEF4FF"/>
          </a:solidFill>
          <a:ln w="19050">
            <a:solidFill>
              <a:srgbClr val="5B9BE8"/>
            </a:solidFill>
            <a:prstDash val="dash"/>
          </a:ln>
        </p:spPr>
      </p:sp>
      <p:sp>
        <p:nvSpPr>
          <p:cNvPr id="4" name="Text 2"/>
          <p:cNvSpPr/>
          <p:nvPr/>
        </p:nvSpPr>
        <p:spPr>
          <a:xfrm>
            <a:off x="502920" y="502920"/>
            <a:ext cx="3200400" cy="3108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0" dirty="0">
                <a:solidFill>
                  <a:srgbClr val="000000"/>
                </a:solidFill>
              </a:rPr>
              <a:t>🕺</a:t>
            </a:r>
            <a:endParaRPr lang="en-US" sz="10000" dirty="0"/>
          </a:p>
        </p:txBody>
      </p:sp>
      <p:sp>
        <p:nvSpPr>
          <p:cNvPr id="5" name="Shape 3"/>
          <p:cNvSpPr/>
          <p:nvPr/>
        </p:nvSpPr>
        <p:spPr>
          <a:xfrm>
            <a:off x="365760" y="3657600"/>
            <a:ext cx="3474720" cy="1188720"/>
          </a:xfrm>
          <a:prstGeom prst="rect">
            <a:avLst/>
          </a:prstGeom>
          <a:solidFill>
            <a:srgbClr val="1A3A8F"/>
          </a:solidFill>
          <a:ln w="12700">
            <a:solidFill>
              <a:srgbClr val="1A3A8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3657600"/>
            <a:ext cx="347472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Do</a:t>
            </a:r>
            <a:endParaRPr lang="en-US" sz="5400" dirty="0"/>
          </a:p>
        </p:txBody>
      </p:sp>
      <p:sp>
        <p:nvSpPr>
          <p:cNvPr id="7" name="Shape 5"/>
          <p:cNvSpPr/>
          <p:nvPr/>
        </p:nvSpPr>
        <p:spPr>
          <a:xfrm>
            <a:off x="3474720" y="228600"/>
            <a:ext cx="457200" cy="457200"/>
          </a:xfrm>
          <a:prstGeom prst="ellipse">
            <a:avLst/>
          </a:prstGeom>
          <a:solidFill>
            <a:srgbClr val="6FCF3A"/>
          </a:solidFill>
          <a:ln w="12700">
            <a:solidFill>
              <a:srgbClr val="6FCF3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A3A00"/>
                </a:solidFill>
              </a:rPr>
              <a:t>3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4297680" y="274320"/>
            <a:ext cx="45720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800" b="1" dirty="0">
                <a:solidFill>
                  <a:srgbClr val="1A3A8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Do</a:t>
            </a:r>
            <a:endParaRPr lang="en-US" sz="4800" dirty="0"/>
          </a:p>
        </p:txBody>
      </p:sp>
      <p:sp>
        <p:nvSpPr>
          <p:cNvPr id="10" name="Shape 8"/>
          <p:cNvSpPr/>
          <p:nvPr/>
        </p:nvSpPr>
        <p:spPr>
          <a:xfrm>
            <a:off x="4297680" y="1005840"/>
            <a:ext cx="1463040" cy="292608"/>
          </a:xfrm>
          <a:prstGeom prst="roundRect">
            <a:avLst>
              <a:gd name="adj" fmla="val 18750"/>
            </a:avLst>
          </a:prstGeom>
          <a:solidFill>
            <a:srgbClr val="1A3A8F"/>
          </a:solidFill>
          <a:ln w="12700">
            <a:solidFill>
              <a:srgbClr val="1A3A8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297680" y="1005840"/>
            <a:ext cx="1463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spc="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 WORD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4297680" y="1417320"/>
            <a:ext cx="4572000" cy="777240"/>
          </a:xfrm>
          <a:prstGeom prst="rect">
            <a:avLst/>
          </a:prstGeom>
          <a:solidFill>
            <a:srgbClr val="EEF4FF"/>
          </a:solidFill>
          <a:ln w="12700">
            <a:solidFill>
              <a:srgbClr val="C8D8F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389120" y="1463040"/>
            <a:ext cx="43891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A3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📋  Card Description: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389120" y="1709928"/>
            <a:ext cx="43891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334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Children dance with music notes around them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297680" y="2331720"/>
            <a:ext cx="4572000" cy="1005840"/>
          </a:xfrm>
          <a:prstGeom prst="rect">
            <a:avLst/>
          </a:prstGeom>
          <a:solidFill>
            <a:srgbClr val="E8F5E9"/>
          </a:solidFill>
          <a:ln w="12700">
            <a:solidFill>
              <a:srgbClr val="A5D6A7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389120" y="2377440"/>
            <a:ext cx="43891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B5E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🏃  TPR Movement Cue: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389120" y="2633472"/>
            <a:ext cx="43891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 a silly dance on your way to the community place!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4297680" y="3474720"/>
            <a:ext cx="4572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3A8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🎤  Sample Teacher Commands: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297680" y="3794760"/>
            <a:ext cx="1463040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5B9BE8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4297680" y="3794760"/>
            <a:ext cx="1463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🏫</a:t>
            </a:r>
            <a:endParaRPr lang="en-US" sz="2200" dirty="0"/>
          </a:p>
        </p:txBody>
      </p:sp>
      <p:sp>
        <p:nvSpPr>
          <p:cNvPr id="21" name="Text 19"/>
          <p:cNvSpPr/>
          <p:nvPr/>
        </p:nvSpPr>
        <p:spPr>
          <a:xfrm>
            <a:off x="4297680" y="4160520"/>
            <a:ext cx="146304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1A3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 to the</a:t>
            </a:r>
            <a:endParaRPr lang="en-US" sz="950" dirty="0"/>
          </a:p>
          <a:p>
            <a:pPr algn="ctr" indent="0" marL="0">
              <a:buNone/>
            </a:pPr>
            <a:r>
              <a:rPr lang="en-US" sz="950" b="1" dirty="0">
                <a:solidFill>
                  <a:srgbClr val="1A3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School!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5870448" y="3794760"/>
            <a:ext cx="1463040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5B9BE8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870448" y="3794760"/>
            <a:ext cx="1463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🛒</a:t>
            </a:r>
            <a:endParaRPr lang="en-US" sz="2200" dirty="0"/>
          </a:p>
        </p:txBody>
      </p:sp>
      <p:sp>
        <p:nvSpPr>
          <p:cNvPr id="24" name="Text 22"/>
          <p:cNvSpPr/>
          <p:nvPr/>
        </p:nvSpPr>
        <p:spPr>
          <a:xfrm>
            <a:off x="5870448" y="4160520"/>
            <a:ext cx="146304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1A3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 to the</a:t>
            </a:r>
            <a:endParaRPr lang="en-US" sz="950" dirty="0"/>
          </a:p>
          <a:p>
            <a:pPr algn="ctr" indent="0" marL="0">
              <a:buNone/>
            </a:pPr>
            <a:r>
              <a:rPr lang="en-US" sz="950" b="1" dirty="0">
                <a:solidFill>
                  <a:srgbClr val="1A3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Supermarket!</a:t>
            </a:r>
            <a:endParaRPr lang="en-US" sz="950" dirty="0"/>
          </a:p>
        </p:txBody>
      </p:sp>
      <p:sp>
        <p:nvSpPr>
          <p:cNvPr id="25" name="Shape 23"/>
          <p:cNvSpPr/>
          <p:nvPr/>
        </p:nvSpPr>
        <p:spPr>
          <a:xfrm>
            <a:off x="7443216" y="3794760"/>
            <a:ext cx="1463040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5B9BE8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7443216" y="3794760"/>
            <a:ext cx="1463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🏥</a:t>
            </a:r>
            <a:endParaRPr lang="en-US" sz="2200" dirty="0"/>
          </a:p>
        </p:txBody>
      </p:sp>
      <p:sp>
        <p:nvSpPr>
          <p:cNvPr id="27" name="Text 25"/>
          <p:cNvSpPr/>
          <p:nvPr/>
        </p:nvSpPr>
        <p:spPr>
          <a:xfrm>
            <a:off x="7443216" y="4160520"/>
            <a:ext cx="146304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1A3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 to the</a:t>
            </a:r>
            <a:endParaRPr lang="en-US" sz="950" dirty="0"/>
          </a:p>
          <a:p>
            <a:pPr algn="ctr" indent="0" marL="0">
              <a:buNone/>
            </a:pPr>
            <a:r>
              <a:rPr lang="en-US" sz="950" b="1" dirty="0">
                <a:solidFill>
                  <a:srgbClr val="1A3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Doctor!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274320" y="4919472"/>
            <a:ext cx="8595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8899BB"/>
                </a:solidFill>
              </a:rPr>
              <a:t>Card 3 of 5  •  Community Helpers  •  Little Voices, Big DREAMS (LVBD)  •  © 2026 All Access Academics, LLC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74320"/>
            <a:ext cx="3474720" cy="4572000"/>
          </a:xfrm>
          <a:prstGeom prst="rect">
            <a:avLst/>
          </a:prstGeom>
          <a:solidFill>
            <a:srgbClr val="FFFFFF"/>
          </a:solidFill>
          <a:ln w="12700">
            <a:solidFill>
              <a:srgbClr val="C8D8F0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12000"/>
              </a:srgbClr>
            </a:outerShdw>
          </a:effectLst>
        </p:spPr>
      </p:sp>
      <p:sp>
        <p:nvSpPr>
          <p:cNvPr id="3" name="Shape 1"/>
          <p:cNvSpPr/>
          <p:nvPr/>
        </p:nvSpPr>
        <p:spPr>
          <a:xfrm>
            <a:off x="502920" y="411480"/>
            <a:ext cx="3200400" cy="3291840"/>
          </a:xfrm>
          <a:prstGeom prst="rect">
            <a:avLst/>
          </a:prstGeom>
          <a:solidFill>
            <a:srgbClr val="EEF4FF"/>
          </a:solidFill>
          <a:ln w="19050">
            <a:solidFill>
              <a:srgbClr val="5B9BE8"/>
            </a:solidFill>
            <a:prstDash val="dash"/>
          </a:ln>
        </p:spPr>
      </p:sp>
      <p:sp>
        <p:nvSpPr>
          <p:cNvPr id="4" name="Text 2"/>
          <p:cNvSpPr/>
          <p:nvPr/>
        </p:nvSpPr>
        <p:spPr>
          <a:xfrm>
            <a:off x="502920" y="502920"/>
            <a:ext cx="3200400" cy="3108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0" dirty="0">
                <a:solidFill>
                  <a:srgbClr val="000000"/>
                </a:solidFill>
              </a:rPr>
              <a:t>🤝</a:t>
            </a:r>
            <a:endParaRPr lang="en-US" sz="10000" dirty="0"/>
          </a:p>
        </p:txBody>
      </p:sp>
      <p:sp>
        <p:nvSpPr>
          <p:cNvPr id="5" name="Shape 3"/>
          <p:cNvSpPr/>
          <p:nvPr/>
        </p:nvSpPr>
        <p:spPr>
          <a:xfrm>
            <a:off x="365760" y="3657600"/>
            <a:ext cx="3474720" cy="1188720"/>
          </a:xfrm>
          <a:prstGeom prst="rect">
            <a:avLst/>
          </a:prstGeom>
          <a:solidFill>
            <a:srgbClr val="1A3A8F"/>
          </a:solidFill>
          <a:ln w="12700">
            <a:solidFill>
              <a:srgbClr val="1A3A8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3657600"/>
            <a:ext cx="347472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Help</a:t>
            </a:r>
            <a:endParaRPr lang="en-US" sz="5400" dirty="0"/>
          </a:p>
        </p:txBody>
      </p:sp>
      <p:sp>
        <p:nvSpPr>
          <p:cNvPr id="7" name="Shape 5"/>
          <p:cNvSpPr/>
          <p:nvPr/>
        </p:nvSpPr>
        <p:spPr>
          <a:xfrm>
            <a:off x="3474720" y="228600"/>
            <a:ext cx="457200" cy="457200"/>
          </a:xfrm>
          <a:prstGeom prst="ellipse">
            <a:avLst/>
          </a:prstGeom>
          <a:solidFill>
            <a:srgbClr val="6FCF3A"/>
          </a:solidFill>
          <a:ln w="12700">
            <a:solidFill>
              <a:srgbClr val="6FCF3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A3A00"/>
                </a:solidFill>
              </a:rPr>
              <a:t>4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4297680" y="274320"/>
            <a:ext cx="45720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800" b="1" dirty="0">
                <a:solidFill>
                  <a:srgbClr val="1A3A8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Help</a:t>
            </a:r>
            <a:endParaRPr lang="en-US" sz="4800" dirty="0"/>
          </a:p>
        </p:txBody>
      </p:sp>
      <p:sp>
        <p:nvSpPr>
          <p:cNvPr id="10" name="Shape 8"/>
          <p:cNvSpPr/>
          <p:nvPr/>
        </p:nvSpPr>
        <p:spPr>
          <a:xfrm>
            <a:off x="4297680" y="1005840"/>
            <a:ext cx="1463040" cy="292608"/>
          </a:xfrm>
          <a:prstGeom prst="roundRect">
            <a:avLst>
              <a:gd name="adj" fmla="val 18750"/>
            </a:avLst>
          </a:prstGeom>
          <a:solidFill>
            <a:srgbClr val="1A3A8F"/>
          </a:solidFill>
          <a:ln w="12700">
            <a:solidFill>
              <a:srgbClr val="1A3A8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297680" y="1005840"/>
            <a:ext cx="1463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spc="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 WORD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4297680" y="1417320"/>
            <a:ext cx="4572000" cy="777240"/>
          </a:xfrm>
          <a:prstGeom prst="rect">
            <a:avLst/>
          </a:prstGeom>
          <a:solidFill>
            <a:srgbClr val="EEF4FF"/>
          </a:solidFill>
          <a:ln w="12700">
            <a:solidFill>
              <a:srgbClr val="C8D8F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389120" y="1463040"/>
            <a:ext cx="43891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A3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📋  Card Description: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389120" y="1709928"/>
            <a:ext cx="43891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334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Children work together, sorting cards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297680" y="2331720"/>
            <a:ext cx="4572000" cy="1005840"/>
          </a:xfrm>
          <a:prstGeom prst="rect">
            <a:avLst/>
          </a:prstGeom>
          <a:solidFill>
            <a:srgbClr val="E8F5E9"/>
          </a:solidFill>
          <a:ln w="12700">
            <a:solidFill>
              <a:srgbClr val="A5D6A7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389120" y="2377440"/>
            <a:ext cx="43891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B5E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🏃  TPR Movement Cue: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389120" y="2633472"/>
            <a:ext cx="43891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Walk with a friend together to the community place!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4297680" y="3474720"/>
            <a:ext cx="4572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3A8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🎤  Sample Teacher Commands: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297680" y="3794760"/>
            <a:ext cx="1463040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5B9BE8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4297680" y="3794760"/>
            <a:ext cx="1463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🏫</a:t>
            </a:r>
            <a:endParaRPr lang="en-US" sz="2200" dirty="0"/>
          </a:p>
        </p:txBody>
      </p:sp>
      <p:sp>
        <p:nvSpPr>
          <p:cNvPr id="21" name="Text 19"/>
          <p:cNvSpPr/>
          <p:nvPr/>
        </p:nvSpPr>
        <p:spPr>
          <a:xfrm>
            <a:off x="4297680" y="4160520"/>
            <a:ext cx="146304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1A3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Help to the</a:t>
            </a:r>
            <a:endParaRPr lang="en-US" sz="950" dirty="0"/>
          </a:p>
          <a:p>
            <a:pPr algn="ctr" indent="0" marL="0">
              <a:buNone/>
            </a:pPr>
            <a:r>
              <a:rPr lang="en-US" sz="950" b="1" dirty="0">
                <a:solidFill>
                  <a:srgbClr val="1A3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School!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5870448" y="3794760"/>
            <a:ext cx="1463040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5B9BE8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870448" y="3794760"/>
            <a:ext cx="1463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🛒</a:t>
            </a:r>
            <a:endParaRPr lang="en-US" sz="2200" dirty="0"/>
          </a:p>
        </p:txBody>
      </p:sp>
      <p:sp>
        <p:nvSpPr>
          <p:cNvPr id="24" name="Text 22"/>
          <p:cNvSpPr/>
          <p:nvPr/>
        </p:nvSpPr>
        <p:spPr>
          <a:xfrm>
            <a:off x="5870448" y="4160520"/>
            <a:ext cx="146304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1A3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Help to the</a:t>
            </a:r>
            <a:endParaRPr lang="en-US" sz="950" dirty="0"/>
          </a:p>
          <a:p>
            <a:pPr algn="ctr" indent="0" marL="0">
              <a:buNone/>
            </a:pPr>
            <a:r>
              <a:rPr lang="en-US" sz="950" b="1" dirty="0">
                <a:solidFill>
                  <a:srgbClr val="1A3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Supermarket!</a:t>
            </a:r>
            <a:endParaRPr lang="en-US" sz="950" dirty="0"/>
          </a:p>
        </p:txBody>
      </p:sp>
      <p:sp>
        <p:nvSpPr>
          <p:cNvPr id="25" name="Shape 23"/>
          <p:cNvSpPr/>
          <p:nvPr/>
        </p:nvSpPr>
        <p:spPr>
          <a:xfrm>
            <a:off x="7443216" y="3794760"/>
            <a:ext cx="1463040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5B9BE8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7443216" y="3794760"/>
            <a:ext cx="1463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🏥</a:t>
            </a:r>
            <a:endParaRPr lang="en-US" sz="2200" dirty="0"/>
          </a:p>
        </p:txBody>
      </p:sp>
      <p:sp>
        <p:nvSpPr>
          <p:cNvPr id="27" name="Text 25"/>
          <p:cNvSpPr/>
          <p:nvPr/>
        </p:nvSpPr>
        <p:spPr>
          <a:xfrm>
            <a:off x="7443216" y="4160520"/>
            <a:ext cx="146304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1A3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Help to the</a:t>
            </a:r>
            <a:endParaRPr lang="en-US" sz="950" dirty="0"/>
          </a:p>
          <a:p>
            <a:pPr algn="ctr" indent="0" marL="0">
              <a:buNone/>
            </a:pPr>
            <a:r>
              <a:rPr lang="en-US" sz="950" b="1" dirty="0">
                <a:solidFill>
                  <a:srgbClr val="1A3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Doctor!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274320" y="4919472"/>
            <a:ext cx="8595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8899BB"/>
                </a:solidFill>
              </a:rPr>
              <a:t>Card 4 of 5  •  Community Helpers  •  Little Voices, Big DREAMS (LVBD)  •  © 2026 All Access Academics, LLC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74320"/>
            <a:ext cx="3474720" cy="4572000"/>
          </a:xfrm>
          <a:prstGeom prst="rect">
            <a:avLst/>
          </a:prstGeom>
          <a:solidFill>
            <a:srgbClr val="FFFFFF"/>
          </a:solidFill>
          <a:ln w="12700">
            <a:solidFill>
              <a:srgbClr val="C8D8F0"/>
            </a:solidFill>
            <a:prstDash val="solid"/>
          </a:ln>
          <a:effectLst>
            <a:outerShdw sx="100000" sy="100000" kx="0" ky="0" algn="bl" rotWithShape="0" blurRad="152400" dist="50800" dir="8100000">
              <a:srgbClr val="000000">
                <a:alpha val="12000"/>
              </a:srgbClr>
            </a:outerShdw>
          </a:effectLst>
        </p:spPr>
      </p:sp>
      <p:sp>
        <p:nvSpPr>
          <p:cNvPr id="3" name="Shape 1"/>
          <p:cNvSpPr/>
          <p:nvPr/>
        </p:nvSpPr>
        <p:spPr>
          <a:xfrm>
            <a:off x="502920" y="411480"/>
            <a:ext cx="3200400" cy="3291840"/>
          </a:xfrm>
          <a:prstGeom prst="rect">
            <a:avLst/>
          </a:prstGeom>
          <a:solidFill>
            <a:srgbClr val="EEF4FF"/>
          </a:solidFill>
          <a:ln w="19050">
            <a:solidFill>
              <a:srgbClr val="5B9BE8"/>
            </a:solidFill>
            <a:prstDash val="dash"/>
          </a:ln>
        </p:spPr>
      </p:sp>
      <p:sp>
        <p:nvSpPr>
          <p:cNvPr id="4" name="Text 2"/>
          <p:cNvSpPr/>
          <p:nvPr/>
        </p:nvSpPr>
        <p:spPr>
          <a:xfrm>
            <a:off x="502920" y="502920"/>
            <a:ext cx="3200400" cy="3108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0" dirty="0">
                <a:solidFill>
                  <a:srgbClr val="000000"/>
                </a:solidFill>
              </a:rPr>
              <a:t>✋</a:t>
            </a:r>
            <a:endParaRPr lang="en-US" sz="10000" dirty="0"/>
          </a:p>
        </p:txBody>
      </p:sp>
      <p:sp>
        <p:nvSpPr>
          <p:cNvPr id="5" name="Shape 3"/>
          <p:cNvSpPr/>
          <p:nvPr/>
        </p:nvSpPr>
        <p:spPr>
          <a:xfrm>
            <a:off x="365760" y="3657600"/>
            <a:ext cx="3474720" cy="1188720"/>
          </a:xfrm>
          <a:prstGeom prst="rect">
            <a:avLst/>
          </a:prstGeom>
          <a:solidFill>
            <a:srgbClr val="1A3A8F"/>
          </a:solidFill>
          <a:ln w="12700">
            <a:solidFill>
              <a:srgbClr val="1A3A8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3657600"/>
            <a:ext cx="347472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Stop</a:t>
            </a:r>
            <a:endParaRPr lang="en-US" sz="5400" dirty="0"/>
          </a:p>
        </p:txBody>
      </p:sp>
      <p:sp>
        <p:nvSpPr>
          <p:cNvPr id="7" name="Shape 5"/>
          <p:cNvSpPr/>
          <p:nvPr/>
        </p:nvSpPr>
        <p:spPr>
          <a:xfrm>
            <a:off x="3474720" y="228600"/>
            <a:ext cx="457200" cy="457200"/>
          </a:xfrm>
          <a:prstGeom prst="ellipse">
            <a:avLst/>
          </a:prstGeom>
          <a:solidFill>
            <a:srgbClr val="6FCF3A"/>
          </a:solidFill>
          <a:ln w="12700">
            <a:solidFill>
              <a:srgbClr val="6FCF3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A3A00"/>
                </a:solidFill>
              </a:rPr>
              <a:t>5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4297680" y="274320"/>
            <a:ext cx="45720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800" b="1" dirty="0">
                <a:solidFill>
                  <a:srgbClr val="1A3A8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Stop</a:t>
            </a:r>
            <a:endParaRPr lang="en-US" sz="4800" dirty="0"/>
          </a:p>
        </p:txBody>
      </p:sp>
      <p:sp>
        <p:nvSpPr>
          <p:cNvPr id="10" name="Shape 8"/>
          <p:cNvSpPr/>
          <p:nvPr/>
        </p:nvSpPr>
        <p:spPr>
          <a:xfrm>
            <a:off x="4297680" y="1005840"/>
            <a:ext cx="1463040" cy="292608"/>
          </a:xfrm>
          <a:prstGeom prst="roundRect">
            <a:avLst>
              <a:gd name="adj" fmla="val 18750"/>
            </a:avLst>
          </a:prstGeom>
          <a:solidFill>
            <a:srgbClr val="1A3A8F"/>
          </a:solidFill>
          <a:ln w="12700">
            <a:solidFill>
              <a:srgbClr val="1A3A8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297680" y="1005840"/>
            <a:ext cx="14630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spc="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 WORD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4297680" y="1417320"/>
            <a:ext cx="4572000" cy="777240"/>
          </a:xfrm>
          <a:prstGeom prst="rect">
            <a:avLst/>
          </a:prstGeom>
          <a:solidFill>
            <a:srgbClr val="EEF4FF"/>
          </a:solidFill>
          <a:ln w="12700">
            <a:solidFill>
              <a:srgbClr val="C8D8F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389120" y="1463040"/>
            <a:ext cx="43891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A3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📋  Card Description: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389120" y="1709928"/>
            <a:ext cx="43891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334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Children hold up their hands in a stopping gesture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297680" y="2331720"/>
            <a:ext cx="4572000" cy="1005840"/>
          </a:xfrm>
          <a:prstGeom prst="rect">
            <a:avLst/>
          </a:prstGeom>
          <a:solidFill>
            <a:srgbClr val="E8F5E9"/>
          </a:solidFill>
          <a:ln w="12700">
            <a:solidFill>
              <a:srgbClr val="A5D6A7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389120" y="2377440"/>
            <a:ext cx="43891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B5E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🏃  TPR Movement Cue: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389120" y="2633472"/>
            <a:ext cx="43891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Freeze! Then walk slowly to the community place.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4297680" y="3474720"/>
            <a:ext cx="45720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3A8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🎤  Sample Teacher Commands: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297680" y="3794760"/>
            <a:ext cx="1463040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5B9BE8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4297680" y="3794760"/>
            <a:ext cx="1463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🏫</a:t>
            </a:r>
            <a:endParaRPr lang="en-US" sz="2200" dirty="0"/>
          </a:p>
        </p:txBody>
      </p:sp>
      <p:sp>
        <p:nvSpPr>
          <p:cNvPr id="21" name="Text 19"/>
          <p:cNvSpPr/>
          <p:nvPr/>
        </p:nvSpPr>
        <p:spPr>
          <a:xfrm>
            <a:off x="4297680" y="4160520"/>
            <a:ext cx="146304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1A3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Stop to the</a:t>
            </a:r>
            <a:endParaRPr lang="en-US" sz="950" dirty="0"/>
          </a:p>
          <a:p>
            <a:pPr algn="ctr" indent="0" marL="0">
              <a:buNone/>
            </a:pPr>
            <a:r>
              <a:rPr lang="en-US" sz="950" b="1" dirty="0">
                <a:solidFill>
                  <a:srgbClr val="1A3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School!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5870448" y="3794760"/>
            <a:ext cx="1463040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5B9BE8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870448" y="3794760"/>
            <a:ext cx="1463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🛒</a:t>
            </a:r>
            <a:endParaRPr lang="en-US" sz="2200" dirty="0"/>
          </a:p>
        </p:txBody>
      </p:sp>
      <p:sp>
        <p:nvSpPr>
          <p:cNvPr id="24" name="Text 22"/>
          <p:cNvSpPr/>
          <p:nvPr/>
        </p:nvSpPr>
        <p:spPr>
          <a:xfrm>
            <a:off x="5870448" y="4160520"/>
            <a:ext cx="146304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1A3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Stop to the</a:t>
            </a:r>
            <a:endParaRPr lang="en-US" sz="950" dirty="0"/>
          </a:p>
          <a:p>
            <a:pPr algn="ctr" indent="0" marL="0">
              <a:buNone/>
            </a:pPr>
            <a:r>
              <a:rPr lang="en-US" sz="950" b="1" dirty="0">
                <a:solidFill>
                  <a:srgbClr val="1A3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Supermarket!</a:t>
            </a:r>
            <a:endParaRPr lang="en-US" sz="950" dirty="0"/>
          </a:p>
        </p:txBody>
      </p:sp>
      <p:sp>
        <p:nvSpPr>
          <p:cNvPr id="25" name="Shape 23"/>
          <p:cNvSpPr/>
          <p:nvPr/>
        </p:nvSpPr>
        <p:spPr>
          <a:xfrm>
            <a:off x="7443216" y="3794760"/>
            <a:ext cx="1463040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5B9BE8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7443216" y="3794760"/>
            <a:ext cx="14630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🏥</a:t>
            </a:r>
            <a:endParaRPr lang="en-US" sz="2200" dirty="0"/>
          </a:p>
        </p:txBody>
      </p:sp>
      <p:sp>
        <p:nvSpPr>
          <p:cNvPr id="27" name="Text 25"/>
          <p:cNvSpPr/>
          <p:nvPr/>
        </p:nvSpPr>
        <p:spPr>
          <a:xfrm>
            <a:off x="7443216" y="4160520"/>
            <a:ext cx="146304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1A3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Stop to the</a:t>
            </a:r>
            <a:endParaRPr lang="en-US" sz="950" dirty="0"/>
          </a:p>
          <a:p>
            <a:pPr algn="ctr" indent="0" marL="0">
              <a:buNone/>
            </a:pPr>
            <a:r>
              <a:rPr lang="en-US" sz="950" b="1" dirty="0">
                <a:solidFill>
                  <a:srgbClr val="1A3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Doctor!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274320" y="4919472"/>
            <a:ext cx="85953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8899BB"/>
                </a:solidFill>
              </a:rPr>
              <a:t>Card 5 of 5  •  Community Helpers  •  Little Voices, Big DREAMS (LVBD)  •  © 2026 All Access Academics, LLC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EF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1A3A8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Community Places</a:t>
            </a:r>
            <a:endParaRPr lang="en-US" sz="3400" dirty="0"/>
          </a:p>
        </p:txBody>
      </p:sp>
      <p:sp>
        <p:nvSpPr>
          <p:cNvPr id="3" name="Text 1"/>
          <p:cNvSpPr/>
          <p:nvPr/>
        </p:nvSpPr>
        <p:spPr>
          <a:xfrm>
            <a:off x="457200" y="73152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5566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Place these posters around your classroom before starting the game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521208" y="1188720"/>
            <a:ext cx="2606040" cy="3520440"/>
          </a:xfrm>
          <a:prstGeom prst="rect">
            <a:avLst/>
          </a:prstGeom>
          <a:solidFill>
            <a:srgbClr val="CCCCCC">
              <a:alpha val="20000"/>
            </a:srgbClr>
          </a:solidFill>
          <a:ln w="12700">
            <a:solidFill>
              <a:srgbClr val="CCCCCC">
                <a:alpha val="20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1097280"/>
            <a:ext cx="2606040" cy="3520440"/>
          </a:xfrm>
          <a:prstGeom prst="rect">
            <a:avLst/>
          </a:prstGeom>
          <a:solidFill>
            <a:srgbClr val="EEF4FF"/>
          </a:solidFill>
          <a:ln w="25400">
            <a:solidFill>
              <a:srgbClr val="2A5BC4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57200" y="1097280"/>
            <a:ext cx="2606040" cy="457200"/>
          </a:xfrm>
          <a:prstGeom prst="rect">
            <a:avLst/>
          </a:prstGeom>
          <a:solidFill>
            <a:srgbClr val="1A3A8F"/>
          </a:solidFill>
          <a:ln w="12700">
            <a:solidFill>
              <a:srgbClr val="1A3A8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1097280"/>
            <a:ext cx="2606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spc="200" kern="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SCHOOL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457200" y="1572768"/>
            <a:ext cx="260604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200" dirty="0">
                <a:solidFill>
                  <a:srgbClr val="000000"/>
                </a:solidFill>
              </a:rPr>
              <a:t>🏫</a:t>
            </a:r>
            <a:endParaRPr lang="en-US" sz="7200" dirty="0"/>
          </a:p>
        </p:txBody>
      </p:sp>
      <p:sp>
        <p:nvSpPr>
          <p:cNvPr id="9" name="Text 7"/>
          <p:cNvSpPr/>
          <p:nvPr/>
        </p:nvSpPr>
        <p:spPr>
          <a:xfrm>
            <a:off x="594360" y="3090672"/>
            <a:ext cx="23317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A3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children learn!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594360" y="3547872"/>
            <a:ext cx="2331720" cy="777240"/>
          </a:xfrm>
          <a:prstGeom prst="rect">
            <a:avLst/>
          </a:prstGeom>
          <a:solidFill>
            <a:srgbClr val="FFFFFF"/>
          </a:solidFill>
          <a:ln w="12700">
            <a:solidFill>
              <a:srgbClr val="2A5BC4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94360" y="3547872"/>
            <a:ext cx="23317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34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📌  Placement Tip: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334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Put near the door or whiteboard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3401568" y="1188720"/>
            <a:ext cx="2606040" cy="3520440"/>
          </a:xfrm>
          <a:prstGeom prst="rect">
            <a:avLst/>
          </a:prstGeom>
          <a:solidFill>
            <a:srgbClr val="CCCCCC">
              <a:alpha val="20000"/>
            </a:srgbClr>
          </a:solidFill>
          <a:ln w="12700">
            <a:solidFill>
              <a:srgbClr val="CCCCCC">
                <a:alpha val="2000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337560" y="1097280"/>
            <a:ext cx="2606040" cy="3520440"/>
          </a:xfrm>
          <a:prstGeom prst="rect">
            <a:avLst/>
          </a:prstGeom>
          <a:solidFill>
            <a:srgbClr val="EDFAEE"/>
          </a:solidFill>
          <a:ln w="25400">
            <a:solidFill>
              <a:srgbClr val="2D8F2D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3337560" y="1097280"/>
            <a:ext cx="2606040" cy="457200"/>
          </a:xfrm>
          <a:prstGeom prst="rect">
            <a:avLst/>
          </a:prstGeom>
          <a:solidFill>
            <a:srgbClr val="1B5E20"/>
          </a:solidFill>
          <a:ln w="12700">
            <a:solidFill>
              <a:srgbClr val="1B5E2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337560" y="1097280"/>
            <a:ext cx="2606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spc="200" kern="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SUPERMARKET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3337560" y="1572768"/>
            <a:ext cx="260604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200" dirty="0">
                <a:solidFill>
                  <a:srgbClr val="000000"/>
                </a:solidFill>
              </a:rPr>
              <a:t>🛒</a:t>
            </a:r>
            <a:endParaRPr lang="en-US" sz="7200" dirty="0"/>
          </a:p>
        </p:txBody>
      </p:sp>
      <p:sp>
        <p:nvSpPr>
          <p:cNvPr id="17" name="Text 15"/>
          <p:cNvSpPr/>
          <p:nvPr/>
        </p:nvSpPr>
        <p:spPr>
          <a:xfrm>
            <a:off x="3474720" y="3090672"/>
            <a:ext cx="23317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B5E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families shop for food!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3474720" y="3547872"/>
            <a:ext cx="2331720" cy="777240"/>
          </a:xfrm>
          <a:prstGeom prst="rect">
            <a:avLst/>
          </a:prstGeom>
          <a:solidFill>
            <a:srgbClr val="FFFFFF"/>
          </a:solidFill>
          <a:ln w="12700">
            <a:solidFill>
              <a:srgbClr val="2D8F2D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474720" y="3547872"/>
            <a:ext cx="23317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34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📌  Placement Tip: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334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Put near the supply shelf or corner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6281928" y="1188720"/>
            <a:ext cx="2606040" cy="3520440"/>
          </a:xfrm>
          <a:prstGeom prst="rect">
            <a:avLst/>
          </a:prstGeom>
          <a:solidFill>
            <a:srgbClr val="CCCCCC">
              <a:alpha val="20000"/>
            </a:srgbClr>
          </a:solidFill>
          <a:ln w="12700">
            <a:solidFill>
              <a:srgbClr val="CCCCCC">
                <a:alpha val="20000"/>
              </a:srgbClr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6217920" y="1097280"/>
            <a:ext cx="2606040" cy="3520440"/>
          </a:xfrm>
          <a:prstGeom prst="rect">
            <a:avLst/>
          </a:prstGeom>
          <a:solidFill>
            <a:srgbClr val="FAEEEE"/>
          </a:solidFill>
          <a:ln w="25400">
            <a:solidFill>
              <a:srgbClr val="8F2D2D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6217920" y="1097280"/>
            <a:ext cx="2606040" cy="457200"/>
          </a:xfrm>
          <a:prstGeom prst="rect">
            <a:avLst/>
          </a:prstGeom>
          <a:solidFill>
            <a:srgbClr val="7B1818"/>
          </a:solidFill>
          <a:ln w="12700">
            <a:solidFill>
              <a:srgbClr val="7B1818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217920" y="1097280"/>
            <a:ext cx="2606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spc="200" kern="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DOCTOR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6217920" y="1572768"/>
            <a:ext cx="260604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200" dirty="0">
                <a:solidFill>
                  <a:srgbClr val="000000"/>
                </a:solidFill>
              </a:rPr>
              <a:t>🏥</a:t>
            </a:r>
            <a:endParaRPr lang="en-US" sz="7200" dirty="0"/>
          </a:p>
        </p:txBody>
      </p:sp>
      <p:sp>
        <p:nvSpPr>
          <p:cNvPr id="25" name="Text 23"/>
          <p:cNvSpPr/>
          <p:nvPr/>
        </p:nvSpPr>
        <p:spPr>
          <a:xfrm>
            <a:off x="6355080" y="3090672"/>
            <a:ext cx="23317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7B18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helpers keep us healthy!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6355080" y="3547872"/>
            <a:ext cx="2331720" cy="777240"/>
          </a:xfrm>
          <a:prstGeom prst="rect">
            <a:avLst/>
          </a:prstGeom>
          <a:solidFill>
            <a:srgbClr val="FFFFFF"/>
          </a:solidFill>
          <a:ln w="12700">
            <a:solidFill>
              <a:srgbClr val="8F2D2D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355080" y="3547872"/>
            <a:ext cx="23317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334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📌  Placement Tip: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334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Put near the reading area or wall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457200" y="4709160"/>
            <a:ext cx="8229600" cy="320040"/>
          </a:xfrm>
          <a:prstGeom prst="rect">
            <a:avLst/>
          </a:prstGeom>
          <a:solidFill>
            <a:srgbClr val="FFF8DC"/>
          </a:solidFill>
          <a:ln w="12700">
            <a:solidFill>
              <a:srgbClr val="FFD700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57200" y="470916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6655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 Print these slides and laminate for reuse across all 4 weeks of Block 3: Community Helpers!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457200" y="4956048"/>
            <a:ext cx="82296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8899BB"/>
                </a:solidFill>
              </a:rPr>
              <a:t>Little Voices, Big DREAMS (LVBD)  •  © 2026 All Access Academics, LLC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0" cy="5143500"/>
          </a:xfrm>
          <a:prstGeom prst="rect">
            <a:avLst/>
          </a:prstGeom>
          <a:solidFill>
            <a:srgbClr val="1A3A8F"/>
          </a:solidFill>
          <a:ln w="12700">
            <a:solidFill>
              <a:srgbClr val="1A3A8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37160" y="914400"/>
            <a:ext cx="292608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Teacher Tips &amp;</a:t>
            </a:r>
            <a:endParaRPr lang="en-US" sz="2400" dirty="0"/>
          </a:p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Differentiation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137160" y="3657600"/>
            <a:ext cx="2926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AABF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Block 3 • Community Helpers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1143000" y="137160"/>
            <a:ext cx="914400" cy="914400"/>
          </a:xfrm>
          <a:prstGeom prst="ellipse">
            <a:avLst/>
          </a:prstGeom>
          <a:solidFill>
            <a:srgbClr val="6FCF3A"/>
          </a:solidFill>
          <a:ln w="12700">
            <a:solidFill>
              <a:srgbClr val="6FCF3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143000" y="137160"/>
            <a:ext cx="914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000000"/>
                </a:solidFill>
              </a:rPr>
              <a:t>💡</a:t>
            </a:r>
            <a:endParaRPr lang="en-US" sz="3000" dirty="0"/>
          </a:p>
        </p:txBody>
      </p:sp>
      <p:sp>
        <p:nvSpPr>
          <p:cNvPr id="7" name="Shape 5"/>
          <p:cNvSpPr/>
          <p:nvPr/>
        </p:nvSpPr>
        <p:spPr>
          <a:xfrm>
            <a:off x="3383280" y="182880"/>
            <a:ext cx="5394960" cy="1463040"/>
          </a:xfrm>
          <a:prstGeom prst="rect">
            <a:avLst/>
          </a:prstGeom>
          <a:solidFill>
            <a:srgbClr val="EEF4FF"/>
          </a:solidFill>
          <a:ln w="12700">
            <a:solidFill>
              <a:srgbClr val="5B9BE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520440" y="256032"/>
            <a:ext cx="5120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3A8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🌟  ELL Support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3520440" y="548640"/>
            <a:ext cx="51206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4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Show the word card AND say the word aloud simultaneously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4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Pair physical movement with English vocabulary (TPR)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4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Repeat commands 2–3× before students move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4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bilingual bridge: 'Go — ir a la escuela!'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3383280" y="1755648"/>
            <a:ext cx="5394960" cy="1463040"/>
          </a:xfrm>
          <a:prstGeom prst="rect">
            <a:avLst/>
          </a:prstGeom>
          <a:solidFill>
            <a:srgbClr val="EDFAEE"/>
          </a:solidFill>
          <a:ln w="12700">
            <a:solidFill>
              <a:srgbClr val="A5D6A7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520440" y="1828800"/>
            <a:ext cx="5120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B5E2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♿  Inclusion Strategies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520440" y="2121408"/>
            <a:ext cx="51206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4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Allow students to point to posters instead of walking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4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Peer buddy system for students needing support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4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Simplify to 1–2 place posters for emerging learners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4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picture symbols alongside text cards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3383280" y="3328416"/>
            <a:ext cx="5394960" cy="1463040"/>
          </a:xfrm>
          <a:prstGeom prst="rect">
            <a:avLst/>
          </a:prstGeom>
          <a:solidFill>
            <a:srgbClr val="FFF8DC"/>
          </a:solidFill>
          <a:ln w="12700">
            <a:solidFill>
              <a:srgbClr val="FFD70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520440" y="3401568"/>
            <a:ext cx="51206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66550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🚀  Extension Ideas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3520440" y="3694176"/>
            <a:ext cx="51206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4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Students lead as 'Teacher' and read the command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4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 timing — who can do it fastest?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4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Combine two cards: 'Stop AND see the doctor!'</a:t>
            </a:r>
            <a:endParaRPr lang="en-US" sz="1000" dirty="0"/>
          </a:p>
          <a:p>
            <a:pPr marL="342900" indent="-342900">
              <a:buSzPct val="100000"/>
              <a:buChar char="•"/>
            </a:pPr>
            <a:r>
              <a:rPr lang="en-US" sz="1000" dirty="0">
                <a:solidFill>
                  <a:srgbClr val="334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 a new place: Fire Station, Library, School Bus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3383280" y="4727448"/>
            <a:ext cx="5394960" cy="301752"/>
          </a:xfrm>
          <a:prstGeom prst="rect">
            <a:avLst/>
          </a:prstGeom>
          <a:solidFill>
            <a:srgbClr val="EEF4FF"/>
          </a:solidFill>
          <a:ln w="12700">
            <a:solidFill>
              <a:srgbClr val="5B9BE8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383280" y="4727448"/>
            <a:ext cx="539496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1A3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🧠  Aligned to Krashen's TPR &amp; Comprehensible Input Theory  •  CASEL SEL: Self-Management &amp; Social Awareness</a:t>
            </a:r>
            <a:endParaRPr lang="en-US" sz="850" dirty="0"/>
          </a:p>
        </p:txBody>
      </p:sp>
      <p:sp>
        <p:nvSpPr>
          <p:cNvPr id="18" name="Text 16"/>
          <p:cNvSpPr/>
          <p:nvPr/>
        </p:nvSpPr>
        <p:spPr>
          <a:xfrm>
            <a:off x="137160" y="4956048"/>
            <a:ext cx="29260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00" dirty="0">
                <a:solidFill>
                  <a:srgbClr val="AABFE0"/>
                </a:solidFill>
              </a:rPr>
              <a:t>Little Voices, Big DREAMS (LVBD)  •  © 2026 All Access Academics, LLC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LVBD Brain Break Card Game - Community Helpers</dc:title>
  <dc:subject>PptxGenJS Presentation</dc:subject>
  <dc:creator>All Access Academics, LLC</dc:creator>
  <cp:lastModifiedBy>All Access Academics, LLC</cp:lastModifiedBy>
  <cp:revision>1</cp:revision>
  <dcterms:created xsi:type="dcterms:W3CDTF">2026-04-19T10:05:48Z</dcterms:created>
  <dcterms:modified xsi:type="dcterms:W3CDTF">2026-04-19T10:05:48Z</dcterms:modified>
</cp:coreProperties>
</file>